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58"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0" d="100"/>
          <a:sy n="80" d="100"/>
        </p:scale>
        <p:origin x="-1445" y="-11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5AE42EB-73BF-4D47-BD2E-58858C65BA23}" type="datetimeFigureOut">
              <a:rPr lang="ru-RU" smtClean="0"/>
              <a:t>23.09.2015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5AE42EB-73BF-4D47-BD2E-58858C65BA23}" type="datetimeFigureOut">
              <a:rPr lang="ru-RU" smtClean="0"/>
              <a:t>23.09.2015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5AE42EB-73BF-4D47-BD2E-58858C65BA23}" type="datetimeFigureOut">
              <a:rPr lang="ru-RU" smtClean="0"/>
              <a:t>23.09.2015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5AE42EB-73BF-4D47-BD2E-58858C65BA23}" type="datetimeFigureOut">
              <a:rPr lang="ru-RU" smtClean="0"/>
              <a:t>23.09.2015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5AE42EB-73BF-4D47-BD2E-58858C65BA23}" type="datetimeFigureOut">
              <a:rPr lang="ru-RU" smtClean="0"/>
              <a:t>23.09.2015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5AE42EB-73BF-4D47-BD2E-58858C65BA23}" type="datetimeFigureOut">
              <a:rPr lang="ru-RU" smtClean="0"/>
              <a:t>23.09.2015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5AE42EB-73BF-4D47-BD2E-58858C65BA23}" type="datetimeFigureOut">
              <a:rPr lang="ru-RU" smtClean="0"/>
              <a:t>23.09.2015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5AE42EB-73BF-4D47-BD2E-58858C65BA23}" type="datetimeFigureOut">
              <a:rPr lang="ru-RU" smtClean="0"/>
              <a:t>23.09.2015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5AE42EB-73BF-4D47-BD2E-58858C65BA23}" type="datetimeFigureOut">
              <a:rPr lang="ru-RU" smtClean="0"/>
              <a:t>23.09.2015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5AE42EB-73BF-4D47-BD2E-58858C65BA23}" type="datetimeFigureOut">
              <a:rPr lang="ru-RU" smtClean="0"/>
              <a:t>23.09.2015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5AE42EB-73BF-4D47-BD2E-58858C65BA23}" type="datetimeFigureOut">
              <a:rPr lang="ru-RU" smtClean="0"/>
              <a:t>23.09.2015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3DFBE-5FED-4501-9BB7-DE11FE5C604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AE42EB-73BF-4D47-BD2E-58858C65BA23}" type="datetimeFigureOut">
              <a:rPr lang="ru-RU" smtClean="0"/>
              <a:t>23.09.2015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03DFBE-5FED-4501-9BB7-DE11FE5C604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stpschool.ru/"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84" y="0"/>
            <a:ext cx="7772400" cy="1470025"/>
          </a:xfrm>
        </p:spPr>
        <p:txBody>
          <a:bodyPr/>
          <a:lstStyle/>
          <a:p>
            <a:r>
              <a:rPr lang="ru-RU" b="1" dirty="0">
                <a:solidFill>
                  <a:srgbClr val="C00000"/>
                </a:solidFill>
                <a:latin typeface="Times New Roman" pitchFamily="18" charset="0"/>
                <a:cs typeface="Times New Roman" pitchFamily="18" charset="0"/>
              </a:rPr>
              <a:t>«Ребенок один дома… </a:t>
            </a:r>
            <a:r>
              <a:rPr lang="ru-RU" b="1" dirty="0" smtClean="0">
                <a:solidFill>
                  <a:srgbClr val="C00000"/>
                </a:solidFill>
                <a:latin typeface="Times New Roman" pitchFamily="18" charset="0"/>
                <a:cs typeface="Times New Roman" pitchFamily="18" charset="0"/>
              </a:rPr>
              <a:t>родители, закройте </a:t>
            </a:r>
            <a:r>
              <a:rPr lang="ru-RU" b="1" dirty="0">
                <a:solidFill>
                  <a:srgbClr val="C00000"/>
                </a:solidFill>
                <a:latin typeface="Times New Roman" pitchFamily="18" charset="0"/>
                <a:cs typeface="Times New Roman" pitchFamily="18" charset="0"/>
              </a:rPr>
              <a:t>окна».</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785926"/>
            <a:ext cx="9144000" cy="5357826"/>
          </a:xfrm>
        </p:spPr>
        <p:txBody>
          <a:bodyPr>
            <a:normAutofit fontScale="92500"/>
          </a:bodyPr>
          <a:lstStyle/>
          <a:p>
            <a:pPr algn="just"/>
            <a:r>
              <a:rPr lang="ru-RU" dirty="0">
                <a:solidFill>
                  <a:schemeClr val="tx1"/>
                </a:solidFill>
                <a:latin typeface="Times New Roman" pitchFamily="18" charset="0"/>
                <a:cs typeface="Times New Roman" pitchFamily="18" charset="0"/>
              </a:rPr>
              <a:t>В Последнее время участились случаи падения малолетних детей из окон по недосмотру родителей. Основная масса пострадавших – это дети в возрасте от 1 года до 5 лет. Очень часто родители полагаются на москитную сетку, особенно металлопластиковых окон, наивно рассчитывая, что она предупредит их ребенка от падения. Падение из окна является одной из причин детского травматизма и смертности, особенно в городах. Дети очень уязвимы перед раскрытым окном из-за естественной любознательности.</a:t>
            </a: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071570"/>
          </a:xfrm>
        </p:spPr>
        <p:txBody>
          <a:bodyPr>
            <a:normAutofit fontScale="90000"/>
          </a:bodyPr>
          <a:lstStyle/>
          <a:p>
            <a:r>
              <a:rPr lang="ru-RU" b="1" dirty="0">
                <a:solidFill>
                  <a:srgbClr val="C00000"/>
                </a:solidFill>
                <a:latin typeface="Times New Roman" pitchFamily="18" charset="0"/>
                <a:cs typeface="Times New Roman" pitchFamily="18" charset="0"/>
              </a:rPr>
              <a:t>Безопасность детей в наших руках…</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643050"/>
            <a:ext cx="9144000" cy="4714908"/>
          </a:xfrm>
        </p:spPr>
        <p:txBody>
          <a:bodyPr>
            <a:normAutofit/>
          </a:bodyPr>
          <a:lstStyle/>
          <a:p>
            <a:pPr algn="just"/>
            <a:r>
              <a:rPr lang="ru-RU" dirty="0" smtClean="0">
                <a:solidFill>
                  <a:schemeClr val="tx1"/>
                </a:solidFill>
                <a:latin typeface="Times New Roman" pitchFamily="18" charset="0"/>
                <a:cs typeface="Times New Roman" pitchFamily="18" charset="0"/>
              </a:rPr>
              <a:t>1. Ребенок </a:t>
            </a:r>
            <a:r>
              <a:rPr lang="ru-RU" dirty="0">
                <a:solidFill>
                  <a:schemeClr val="tx1"/>
                </a:solidFill>
                <a:latin typeface="Times New Roman" pitchFamily="18" charset="0"/>
                <a:cs typeface="Times New Roman" pitchFamily="18" charset="0"/>
              </a:rPr>
              <a:t>не может находиться без присмотра в помещении, где открыто настежь окно, или есть хоть малейшая вероятность, что ребенок может его самостоятельно открыть</a:t>
            </a:r>
            <a:r>
              <a:rPr lang="ru-RU" dirty="0" smtClean="0">
                <a:solidFill>
                  <a:schemeClr val="tx1"/>
                </a:solidFill>
                <a:latin typeface="Times New Roman" pitchFamily="18" charset="0"/>
                <a:cs typeface="Times New Roman" pitchFamily="18" charset="0"/>
              </a:rPr>
              <a:t>.</a:t>
            </a:r>
          </a:p>
          <a:p>
            <a:pPr algn="just"/>
            <a:endParaRPr lang="ru-RU" dirty="0">
              <a:solidFill>
                <a:schemeClr val="tx1"/>
              </a:solidFill>
              <a:latin typeface="Times New Roman" pitchFamily="18" charset="0"/>
              <a:cs typeface="Times New Roman" pitchFamily="18" charset="0"/>
            </a:endParaRPr>
          </a:p>
          <a:p>
            <a:pPr algn="just"/>
            <a:r>
              <a:rPr lang="ru-RU" dirty="0">
                <a:solidFill>
                  <a:schemeClr val="tx1"/>
                </a:solidFill>
                <a:latin typeface="Times New Roman" pitchFamily="18" charset="0"/>
                <a:cs typeface="Times New Roman" pitchFamily="18" charset="0"/>
              </a:rPr>
              <a:t>2. Фурнитура окон и сами рамы должны быть исправны, дабы предупредить их самопроизвольное или слишком легкое открывание ребенком.</a:t>
            </a:r>
          </a:p>
          <a:p>
            <a:pPr algn="just"/>
            <a:endParaRPr lang="ru-RU" dirty="0">
              <a:solidFill>
                <a:schemeClr val="tx1"/>
              </a:solidFill>
              <a:latin typeface="Times New Roman" pitchFamily="18" charset="0"/>
              <a:cs typeface="Times New Roman" pitchFamily="18" charset="0"/>
            </a:endParaRP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071570"/>
          </a:xfrm>
        </p:spPr>
        <p:txBody>
          <a:bodyPr>
            <a:normAutofit fontScale="90000"/>
          </a:bodyPr>
          <a:lstStyle/>
          <a:p>
            <a:r>
              <a:rPr lang="ru-RU" b="1" dirty="0">
                <a:solidFill>
                  <a:srgbClr val="C00000"/>
                </a:solidFill>
                <a:latin typeface="Times New Roman" pitchFamily="18" charset="0"/>
                <a:cs typeface="Times New Roman" pitchFamily="18" charset="0"/>
              </a:rPr>
              <a:t>Безопасность детей в наших руках…</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357298"/>
            <a:ext cx="9144000" cy="5286412"/>
          </a:xfrm>
        </p:spPr>
        <p:txBody>
          <a:bodyPr>
            <a:normAutofit fontScale="92500" lnSpcReduction="20000"/>
          </a:bodyPr>
          <a:lstStyle/>
          <a:p>
            <a:pPr algn="just"/>
            <a:r>
              <a:rPr lang="ru-RU" dirty="0">
                <a:solidFill>
                  <a:schemeClr val="tx1"/>
                </a:solidFill>
              </a:rPr>
              <a:t>3. Если оставляете ребенка одного даже на непродолжительное время в помещении (или предполагается, что ребенок может придти один в это помещение), а закрывать окно полностью не хотите, то поставьте раму в режим "фронтальное проветривание", так как из этого режима маленький ребенок самостоятельно вряд ли сможет открыть окно</a:t>
            </a:r>
            <a:r>
              <a:rPr lang="ru-RU" dirty="0" smtClean="0">
                <a:solidFill>
                  <a:schemeClr val="tx1"/>
                </a:solidFill>
              </a:rPr>
              <a:t>.</a:t>
            </a:r>
          </a:p>
          <a:p>
            <a:pPr algn="just"/>
            <a:endParaRPr lang="ru-RU" dirty="0">
              <a:solidFill>
                <a:schemeClr val="tx1"/>
              </a:solidFill>
            </a:endParaRPr>
          </a:p>
          <a:p>
            <a:pPr algn="just"/>
            <a:r>
              <a:rPr lang="ru-RU" dirty="0">
                <a:solidFill>
                  <a:schemeClr val="tx1"/>
                </a:solidFill>
              </a:rPr>
              <a:t>4</a:t>
            </a:r>
            <a:r>
              <a:rPr lang="ru-RU" dirty="0" smtClean="0">
                <a:solidFill>
                  <a:schemeClr val="tx1"/>
                </a:solidFill>
              </a:rPr>
              <a:t>. Не </a:t>
            </a:r>
            <a:r>
              <a:rPr lang="ru-RU" dirty="0">
                <a:solidFill>
                  <a:schemeClr val="tx1"/>
                </a:solidFill>
              </a:rPr>
              <a:t>надо надеяться на режим "</a:t>
            </a:r>
            <a:r>
              <a:rPr lang="ru-RU" dirty="0" err="1">
                <a:solidFill>
                  <a:schemeClr val="tx1"/>
                </a:solidFill>
              </a:rPr>
              <a:t>микропроветривание</a:t>
            </a:r>
            <a:r>
              <a:rPr lang="ru-RU" dirty="0">
                <a:solidFill>
                  <a:schemeClr val="tx1"/>
                </a:solidFill>
              </a:rPr>
              <a:t>" на металлопластиковых окнах - его очень легко может открыть ребенок, даже случайно, просто дернув за ручку.</a:t>
            </a:r>
          </a:p>
          <a:p>
            <a:pPr algn="just"/>
            <a:endParaRPr lang="ru-RU" dirty="0">
              <a:solidFill>
                <a:schemeClr val="tx1"/>
              </a:solidFill>
              <a:latin typeface="Times New Roman" pitchFamily="18" charset="0"/>
              <a:cs typeface="Times New Roman" pitchFamily="18" charset="0"/>
            </a:endParaRP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071570"/>
          </a:xfrm>
        </p:spPr>
        <p:txBody>
          <a:bodyPr>
            <a:normAutofit fontScale="90000"/>
          </a:bodyPr>
          <a:lstStyle/>
          <a:p>
            <a:r>
              <a:rPr lang="ru-RU" b="1" dirty="0">
                <a:solidFill>
                  <a:srgbClr val="C00000"/>
                </a:solidFill>
                <a:latin typeface="Times New Roman" pitchFamily="18" charset="0"/>
                <a:cs typeface="Times New Roman" pitchFamily="18" charset="0"/>
              </a:rPr>
              <a:t>Безопасность детей в наших руках…</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000108"/>
            <a:ext cx="9144000" cy="5857892"/>
          </a:xfrm>
        </p:spPr>
        <p:txBody>
          <a:bodyPr>
            <a:normAutofit fontScale="92500" lnSpcReduction="20000"/>
          </a:bodyPr>
          <a:lstStyle/>
          <a:p>
            <a:pPr algn="just"/>
            <a:r>
              <a:rPr lang="ru-RU" dirty="0">
                <a:solidFill>
                  <a:schemeClr val="tx1"/>
                </a:solidFill>
                <a:latin typeface="Times New Roman" pitchFamily="18" charset="0"/>
                <a:cs typeface="Times New Roman" pitchFamily="18" charset="0"/>
              </a:rPr>
              <a:t>5. Не пренебрегайте средствами детской защиты на окнах:  металлопластиковые окна в доме, где есть ребенок, должны быть оборудованы специальными гребенками, предотвращающими открывание этих окон детьми в виду особой сложности для детских рук; также такие окна можно и нужно оборудовать ручками с замками, блокирующими открывание окна ключом</a:t>
            </a:r>
            <a:r>
              <a:rPr lang="ru-RU" dirty="0" smtClean="0">
                <a:solidFill>
                  <a:schemeClr val="tx1"/>
                </a:solidFill>
                <a:latin typeface="Times New Roman" pitchFamily="18" charset="0"/>
                <a:cs typeface="Times New Roman" pitchFamily="18" charset="0"/>
              </a:rPr>
              <a:t>.</a:t>
            </a:r>
          </a:p>
          <a:p>
            <a:pPr algn="just"/>
            <a:endParaRPr lang="ru-RU" dirty="0">
              <a:solidFill>
                <a:schemeClr val="tx1"/>
              </a:solidFill>
              <a:latin typeface="Times New Roman" pitchFamily="18" charset="0"/>
              <a:cs typeface="Times New Roman" pitchFamily="18" charset="0"/>
            </a:endParaRPr>
          </a:p>
          <a:p>
            <a:pPr algn="just"/>
            <a:r>
              <a:rPr lang="ru-RU" dirty="0">
                <a:solidFill>
                  <a:schemeClr val="tx1"/>
                </a:solidFill>
                <a:latin typeface="Times New Roman" pitchFamily="18" charset="0"/>
                <a:cs typeface="Times New Roman" pitchFamily="18" charset="0"/>
              </a:rPr>
              <a:t>6. Не привлекайте внимание ребенка к манипуляциям с окнами, лучше производите их так, чтоб ребенок их не видел! Дети очень хорошо запоминают, и могут потом, когда вас не будет рядом, повторить некоторые действия взрослого по открыванию окна, которые были ими ранее увидены.</a:t>
            </a:r>
          </a:p>
          <a:p>
            <a:pPr algn="just"/>
            <a:endParaRPr lang="ru-RU" dirty="0">
              <a:solidFill>
                <a:schemeClr val="tx1"/>
              </a:solidFill>
              <a:latin typeface="Times New Roman" pitchFamily="18" charset="0"/>
              <a:cs typeface="Times New Roman" pitchFamily="18" charset="0"/>
            </a:endParaRP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1071570"/>
          </a:xfrm>
        </p:spPr>
        <p:txBody>
          <a:bodyPr>
            <a:normAutofit fontScale="90000"/>
          </a:bodyPr>
          <a:lstStyle/>
          <a:p>
            <a:r>
              <a:rPr lang="ru-RU" b="1" dirty="0">
                <a:solidFill>
                  <a:srgbClr val="C00000"/>
                </a:solidFill>
                <a:latin typeface="Times New Roman" pitchFamily="18" charset="0"/>
                <a:cs typeface="Times New Roman" pitchFamily="18" charset="0"/>
              </a:rPr>
              <a:t>Безопасность детей в наших руках…</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000108"/>
            <a:ext cx="9144000" cy="5857892"/>
          </a:xfrm>
        </p:spPr>
        <p:txBody>
          <a:bodyPr>
            <a:normAutofit fontScale="92500" lnSpcReduction="10000"/>
          </a:bodyPr>
          <a:lstStyle/>
          <a:p>
            <a:pPr algn="just"/>
            <a:r>
              <a:rPr lang="ru-RU" dirty="0">
                <a:solidFill>
                  <a:schemeClr val="tx1"/>
                </a:solidFill>
                <a:latin typeface="Times New Roman" pitchFamily="18" charset="0"/>
                <a:cs typeface="Times New Roman" pitchFamily="18" charset="0"/>
              </a:rPr>
              <a:t>7. Воспитывайте ребенка правильно: сами не ставьте маленького ребенка на подоконник, не поощряйте самостоятельного лазания туда, строго наказывайте за попытки таких "игр", объясняйте ребенку опасность открытого окна из-за возможного падения, сами не подавайте дурного примера детям всякими "перегибами из окна". До определенного возраста нежелательно также, чтобы ребенок был свидетелем акробатических "номеров" взрослых, связанных с помывкой окна. Тем более, очень часто в таких случаях используется небезопасная бытовая химия, дышать которой ребенку вовсе не обязательно. Не надо самому побуждать интерес маленького ребенка к окну.</a:t>
            </a:r>
          </a:p>
          <a:p>
            <a:pPr algn="just"/>
            <a:endParaRPr lang="ru-RU" dirty="0">
              <a:solidFill>
                <a:schemeClr val="tx1"/>
              </a:solidFill>
              <a:latin typeface="Times New Roman" pitchFamily="18" charset="0"/>
              <a:cs typeface="Times New Roman" pitchFamily="18" charset="0"/>
            </a:endParaRP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42852"/>
            <a:ext cx="9144000" cy="1470025"/>
          </a:xfrm>
        </p:spPr>
        <p:txBody>
          <a:bodyPr>
            <a:normAutofit/>
          </a:bodyPr>
          <a:lstStyle/>
          <a:p>
            <a:r>
              <a:rPr lang="ru-RU" sz="3600" b="1" dirty="0">
                <a:solidFill>
                  <a:srgbClr val="C00000"/>
                </a:solidFill>
                <a:latin typeface="Times New Roman" pitchFamily="18" charset="0"/>
                <a:cs typeface="Times New Roman" pitchFamily="18" charset="0"/>
              </a:rPr>
              <a:t>Родители, не забывайте об этом, находясь вне своего дома или квартиры.</a:t>
            </a:r>
            <a:endParaRPr lang="ru-RU" sz="3600"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643050"/>
            <a:ext cx="9144000" cy="5214950"/>
          </a:xfrm>
        </p:spPr>
        <p:txBody>
          <a:bodyPr>
            <a:normAutofit fontScale="85000" lnSpcReduction="10000"/>
          </a:bodyPr>
          <a:lstStyle/>
          <a:p>
            <a:pPr indent="361950" algn="just"/>
            <a:r>
              <a:rPr lang="ru-RU" dirty="0">
                <a:solidFill>
                  <a:srgbClr val="002060"/>
                </a:solidFill>
                <a:latin typeface="Times New Roman" pitchFamily="18" charset="0"/>
                <a:cs typeface="Times New Roman" pitchFamily="18" charset="0"/>
              </a:rPr>
              <a:t>Чаще всего трагические случаи происходили из-за того, что дети, оставленные без присмотра на непродолжительное время, самостоятельно </a:t>
            </a:r>
            <a:r>
              <a:rPr lang="ru-RU" dirty="0" smtClean="0">
                <a:solidFill>
                  <a:srgbClr val="002060"/>
                </a:solidFill>
                <a:latin typeface="Times New Roman" pitchFamily="18" charset="0"/>
                <a:cs typeface="Times New Roman" pitchFamily="18" charset="0"/>
              </a:rPr>
              <a:t>забирались на </a:t>
            </a:r>
            <a:r>
              <a:rPr lang="ru-RU" dirty="0">
                <a:solidFill>
                  <a:srgbClr val="002060"/>
                </a:solidFill>
                <a:latin typeface="Times New Roman" pitchFamily="18" charset="0"/>
                <a:cs typeface="Times New Roman" pitchFamily="18" charset="0"/>
              </a:rPr>
              <a:t>подоконник, используя в качестве подставки различные предметы мебели, стоящие рядом с подоконником.</a:t>
            </a:r>
          </a:p>
          <a:p>
            <a:pPr indent="361950" algn="just"/>
            <a:r>
              <a:rPr lang="ru-RU" dirty="0">
                <a:solidFill>
                  <a:srgbClr val="002060"/>
                </a:solidFill>
                <a:latin typeface="Times New Roman" pitchFamily="18" charset="0"/>
                <a:cs typeface="Times New Roman" pitchFamily="18" charset="0"/>
              </a:rPr>
              <a:t>Из объяснений большинства родителей пострадавших детей следует, что москитную сетку они считали надежным приспособлением для безопасности ребенка. Однако это не соответствует действительности. Москитная сетка конструктивно не предназначена для того, чтобы выдержать детский вес, и смонтирована таким образом, что при существенном нажатии выпадет.</a:t>
            </a:r>
          </a:p>
          <a:p>
            <a:pPr algn="just"/>
            <a:endParaRPr lang="ru-RU" dirty="0">
              <a:solidFill>
                <a:srgbClr val="002060"/>
              </a:solidFill>
              <a:latin typeface="Times New Roman" pitchFamily="18" charset="0"/>
              <a:cs typeface="Times New Roman" pitchFamily="18" charset="0"/>
            </a:endParaRP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9144000" cy="857231"/>
          </a:xfrm>
        </p:spPr>
        <p:txBody>
          <a:bodyPr>
            <a:normAutofit/>
          </a:bodyPr>
          <a:lstStyle/>
          <a:p>
            <a:r>
              <a:rPr lang="ru-RU" sz="3600" b="1" dirty="0">
                <a:solidFill>
                  <a:srgbClr val="C00000"/>
                </a:solidFill>
                <a:latin typeface="Times New Roman" pitchFamily="18" charset="0"/>
                <a:cs typeface="Times New Roman" pitchFamily="18" charset="0"/>
              </a:rPr>
              <a:t>Как защитить ребенка от падения из окна?</a:t>
            </a:r>
            <a:endParaRPr lang="ru-RU" sz="3600"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857364"/>
            <a:ext cx="9144000" cy="3714776"/>
          </a:xfrm>
        </p:spPr>
        <p:txBody>
          <a:bodyPr>
            <a:normAutofit/>
          </a:bodyPr>
          <a:lstStyle/>
          <a:p>
            <a:pPr algn="just"/>
            <a:r>
              <a:rPr lang="ru-RU" dirty="0" smtClean="0">
                <a:solidFill>
                  <a:schemeClr val="tx1"/>
                </a:solidFill>
                <a:latin typeface="Times New Roman" pitchFamily="18" charset="0"/>
                <a:cs typeface="Times New Roman" pitchFamily="18" charset="0"/>
              </a:rPr>
              <a:t>1. Большинство </a:t>
            </a:r>
            <a:r>
              <a:rPr lang="ru-RU" dirty="0">
                <a:solidFill>
                  <a:schemeClr val="tx1"/>
                </a:solidFill>
                <a:latin typeface="Times New Roman" pitchFamily="18" charset="0"/>
                <a:cs typeface="Times New Roman" pitchFamily="18" charset="0"/>
              </a:rPr>
              <a:t>случаев падения происходит тогда, когда родители оставляют детей без присмотра. Не оставляйте маленьких детей одних даже на непродолжительное время</a:t>
            </a:r>
            <a:r>
              <a:rPr lang="ru-RU" dirty="0" smtClean="0">
                <a:solidFill>
                  <a:schemeClr val="tx1"/>
                </a:solidFill>
                <a:latin typeface="Times New Roman" pitchFamily="18" charset="0"/>
                <a:cs typeface="Times New Roman" pitchFamily="18" charset="0"/>
              </a:rPr>
              <a:t>.</a:t>
            </a:r>
          </a:p>
          <a:p>
            <a:pPr algn="just"/>
            <a:endParaRPr lang="ru-RU" dirty="0">
              <a:solidFill>
                <a:schemeClr val="tx1"/>
              </a:solidFill>
              <a:latin typeface="Times New Roman" pitchFamily="18" charset="0"/>
              <a:cs typeface="Times New Roman" pitchFamily="18" charset="0"/>
            </a:endParaRPr>
          </a:p>
          <a:p>
            <a:pPr algn="just"/>
            <a:r>
              <a:rPr lang="ru-RU" dirty="0">
                <a:solidFill>
                  <a:schemeClr val="tx1"/>
                </a:solidFill>
                <a:latin typeface="Times New Roman" pitchFamily="18" charset="0"/>
                <a:cs typeface="Times New Roman" pitchFamily="18" charset="0"/>
              </a:rPr>
              <a:t>2. Отодвиньте от окон все виды мебели, чтобы ребенок не мог залезть на подоконник.</a:t>
            </a:r>
          </a:p>
          <a:p>
            <a:pPr algn="just"/>
            <a:endParaRPr lang="ru-RU" dirty="0">
              <a:solidFill>
                <a:schemeClr val="tx1"/>
              </a:solidFill>
              <a:latin typeface="Times New Roman" pitchFamily="18" charset="0"/>
              <a:cs typeface="Times New Roman" pitchFamily="18" charset="0"/>
            </a:endParaRP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9144000" cy="857231"/>
          </a:xfrm>
        </p:spPr>
        <p:txBody>
          <a:bodyPr>
            <a:normAutofit/>
          </a:bodyPr>
          <a:lstStyle/>
          <a:p>
            <a:r>
              <a:rPr lang="ru-RU" sz="3600" b="1" dirty="0">
                <a:solidFill>
                  <a:srgbClr val="C00000"/>
                </a:solidFill>
                <a:latin typeface="Times New Roman" pitchFamily="18" charset="0"/>
                <a:cs typeface="Times New Roman" pitchFamily="18" charset="0"/>
              </a:rPr>
              <a:t>Как защитить ребенка от падения из окна?</a:t>
            </a:r>
            <a:endParaRPr lang="ru-RU" sz="3600"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000108"/>
            <a:ext cx="9144000" cy="5857892"/>
          </a:xfrm>
        </p:spPr>
        <p:txBody>
          <a:bodyPr>
            <a:normAutofit fontScale="92500" lnSpcReduction="20000"/>
          </a:bodyPr>
          <a:lstStyle/>
          <a:p>
            <a:pPr algn="just"/>
            <a:r>
              <a:rPr lang="ru-RU" dirty="0">
                <a:solidFill>
                  <a:schemeClr val="tx1"/>
                </a:solidFill>
                <a:latin typeface="Times New Roman" pitchFamily="18" charset="0"/>
                <a:cs typeface="Times New Roman" pitchFamily="18" charset="0"/>
              </a:rPr>
              <a:t>3. Никогда не рассчитывайте на москитные сетки! Они не предназначены для защиты от падений, напротив - москитная сетка способствует трагедии, ибо ребенок чувствует себя за ней в безопасности и опирается как на окно, так и на нее. Очень часто дети выпадают вместе с этими сетками</a:t>
            </a:r>
            <a:r>
              <a:rPr lang="ru-RU" dirty="0" smtClean="0">
                <a:solidFill>
                  <a:schemeClr val="tx1"/>
                </a:solidFill>
                <a:latin typeface="Times New Roman" pitchFamily="18" charset="0"/>
                <a:cs typeface="Times New Roman" pitchFamily="18" charset="0"/>
              </a:rPr>
              <a:t>.</a:t>
            </a:r>
          </a:p>
          <a:p>
            <a:pPr algn="just"/>
            <a:endParaRPr lang="ru-RU" sz="1400" dirty="0">
              <a:solidFill>
                <a:schemeClr val="tx1"/>
              </a:solidFill>
              <a:latin typeface="Times New Roman" pitchFamily="18" charset="0"/>
              <a:cs typeface="Times New Roman" pitchFamily="18" charset="0"/>
            </a:endParaRPr>
          </a:p>
          <a:p>
            <a:pPr algn="just"/>
            <a:r>
              <a:rPr lang="ru-RU" dirty="0">
                <a:solidFill>
                  <a:schemeClr val="tx1"/>
                </a:solidFill>
                <a:latin typeface="Times New Roman" pitchFamily="18" charset="0"/>
                <a:cs typeface="Times New Roman" pitchFamily="18" charset="0"/>
              </a:rPr>
              <a:t>4. Ставьте на окна специальные фиксаторы, которые не позволяют ребенку открыть окно более чем на несколько сантиметров</a:t>
            </a:r>
            <a:r>
              <a:rPr lang="ru-RU" dirty="0" smtClean="0">
                <a:solidFill>
                  <a:schemeClr val="tx1"/>
                </a:solidFill>
                <a:latin typeface="Times New Roman" pitchFamily="18" charset="0"/>
                <a:cs typeface="Times New Roman" pitchFamily="18" charset="0"/>
              </a:rPr>
              <a:t>.</a:t>
            </a:r>
          </a:p>
          <a:p>
            <a:pPr algn="just"/>
            <a:endParaRPr lang="ru-RU" sz="1400" dirty="0" smtClean="0">
              <a:solidFill>
                <a:schemeClr val="tx1"/>
              </a:solidFill>
              <a:latin typeface="Times New Roman" pitchFamily="18" charset="0"/>
              <a:cs typeface="Times New Roman" pitchFamily="18" charset="0"/>
            </a:endParaRPr>
          </a:p>
          <a:p>
            <a:pPr algn="just"/>
            <a:r>
              <a:rPr lang="ru-RU" dirty="0">
                <a:solidFill>
                  <a:schemeClr val="tx1"/>
                </a:solidFill>
                <a:latin typeface="Times New Roman" pitchFamily="18" charset="0"/>
                <a:cs typeface="Times New Roman" pitchFamily="18" charset="0"/>
              </a:rPr>
              <a:t>5. Защитите окна, вставив оконные решетки. Решетки защитят детей от падения из открытых окон. Таких решеток несколько типов. Вы можете обратиться в специальные фирмы, занимающиеся их монтажом и выбрать наиболее подходящие вашему типу окон.</a:t>
            </a: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
            <a:ext cx="9144000" cy="857231"/>
          </a:xfrm>
        </p:spPr>
        <p:txBody>
          <a:bodyPr>
            <a:normAutofit/>
          </a:bodyPr>
          <a:lstStyle/>
          <a:p>
            <a:r>
              <a:rPr lang="ru-RU" sz="3600" b="1" dirty="0">
                <a:solidFill>
                  <a:srgbClr val="C00000"/>
                </a:solidFill>
                <a:latin typeface="Times New Roman" pitchFamily="18" charset="0"/>
                <a:cs typeface="Times New Roman" pitchFamily="18" charset="0"/>
              </a:rPr>
              <a:t>Как защитить ребенка от падения из окна?</a:t>
            </a:r>
            <a:endParaRPr lang="ru-RU" sz="3600"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357298"/>
            <a:ext cx="9144000" cy="5500702"/>
          </a:xfrm>
        </p:spPr>
        <p:txBody>
          <a:bodyPr>
            <a:normAutofit lnSpcReduction="10000"/>
          </a:bodyPr>
          <a:lstStyle/>
          <a:p>
            <a:pPr algn="just"/>
            <a:r>
              <a:rPr lang="ru-RU" dirty="0">
                <a:solidFill>
                  <a:schemeClr val="tx1"/>
                </a:solidFill>
                <a:latin typeface="Times New Roman" pitchFamily="18" charset="0"/>
                <a:cs typeface="Times New Roman" pitchFamily="18" charset="0"/>
              </a:rPr>
              <a:t>6. Если вы что-то показываете ребенку из окна - всегда крепко фиксируйте его, будьте готовы к резким движениям малыша, держите ладони сухими, не держите ребенка за одежду</a:t>
            </a:r>
            <a:r>
              <a:rPr lang="ru-RU" dirty="0" smtClean="0">
                <a:solidFill>
                  <a:schemeClr val="tx1"/>
                </a:solidFill>
                <a:latin typeface="Times New Roman" pitchFamily="18" charset="0"/>
                <a:cs typeface="Times New Roman" pitchFamily="18" charset="0"/>
              </a:rPr>
              <a:t>.</a:t>
            </a:r>
          </a:p>
          <a:p>
            <a:pPr algn="just"/>
            <a:endParaRPr lang="ru-RU" dirty="0">
              <a:solidFill>
                <a:schemeClr val="tx1"/>
              </a:solidFill>
              <a:latin typeface="Times New Roman" pitchFamily="18" charset="0"/>
              <a:cs typeface="Times New Roman" pitchFamily="18" charset="0"/>
            </a:endParaRPr>
          </a:p>
          <a:p>
            <a:pPr algn="just"/>
            <a:r>
              <a:rPr lang="ru-RU" dirty="0">
                <a:solidFill>
                  <a:schemeClr val="tx1"/>
                </a:solidFill>
                <a:latin typeface="Times New Roman" pitchFamily="18" charset="0"/>
                <a:cs typeface="Times New Roman" pitchFamily="18" charset="0"/>
              </a:rPr>
              <a:t>7. Если у вас нет возможности прямо сейчас установить фиксирующее и страховое оборудование, Вы легко можете просто открутить отверткой болты, крепящие рукоятки и убрать их повыше, используя по мере необходимости и сразу вынимая после использования.</a:t>
            </a:r>
          </a:p>
        </p:txBody>
      </p:sp>
    </p:spTree>
  </p:cSld>
  <p:clrMapOvr>
    <a:masterClrMapping/>
  </p:clrMapOvr>
  <p:transition spd="slow">
    <p:fade thruBlk="1"/>
    <p:sndAc>
      <p:stSnd>
        <p:snd r:embed="rId2" name="chimes.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1"/>
            <a:ext cx="7772400" cy="928670"/>
          </a:xfrm>
        </p:spPr>
        <p:txBody>
          <a:bodyPr/>
          <a:lstStyle/>
          <a:p>
            <a:r>
              <a:rPr lang="ru-RU" b="1" dirty="0">
                <a:solidFill>
                  <a:srgbClr val="C00000"/>
                </a:solidFill>
                <a:latin typeface="Times New Roman" pitchFamily="18" charset="0"/>
                <a:cs typeface="Times New Roman" pitchFamily="18" charset="0"/>
              </a:rPr>
              <a:t>Обратите внимание.</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0" y="1000108"/>
            <a:ext cx="9144000" cy="5857892"/>
          </a:xfrm>
        </p:spPr>
        <p:txBody>
          <a:bodyPr>
            <a:normAutofit fontScale="85000" lnSpcReduction="20000"/>
          </a:bodyPr>
          <a:lstStyle/>
          <a:p>
            <a:pPr indent="361950" algn="just"/>
            <a:r>
              <a:rPr lang="ru-RU" dirty="0">
                <a:solidFill>
                  <a:srgbClr val="002060"/>
                </a:solidFill>
                <a:latin typeface="Times New Roman" pitchFamily="18" charset="0"/>
                <a:cs typeface="Times New Roman" pitchFamily="18" charset="0"/>
              </a:rPr>
              <a:t>Если вы устанавливаете решетку на весь размер окна, должен быть способ быстро открыть ее в случае пожара! Решетка должна открываться на навесках и запираться навесным замком. Ключ вешается высоко от пола, около самого окна, на гвоздике, так, чтобы подросток и взрослый смогли быстро открыть окно при острой необходимости. Не заваривайте решетками окна наглухо, это может стоить вам жизни даже на первом этаже!</a:t>
            </a:r>
          </a:p>
          <a:p>
            <a:pPr indent="361950" algn="just"/>
            <a:r>
              <a:rPr lang="ru-RU" dirty="0">
                <a:solidFill>
                  <a:srgbClr val="002060"/>
                </a:solidFill>
                <a:latin typeface="Times New Roman" pitchFamily="18" charset="0"/>
                <a:cs typeface="Times New Roman" pitchFamily="18" charset="0"/>
              </a:rPr>
              <a:t>При любом типе решеток - просвет между прутьями не должен быть более половины поперечного размера головы ребенка (не более 10 см). Если ребенок может просунуть голову между прутьями - нет ни малейшего толку от такой решетки!</a:t>
            </a:r>
          </a:p>
          <a:p>
            <a:pPr indent="361950" algn="just"/>
            <a:r>
              <a:rPr lang="ru-RU" dirty="0">
                <a:solidFill>
                  <a:srgbClr val="002060"/>
                </a:solidFill>
                <a:latin typeface="Times New Roman" pitchFamily="18" charset="0"/>
                <a:cs typeface="Times New Roman" pitchFamily="18" charset="0"/>
              </a:rPr>
              <a:t>Устанавливать фиксаторы и решетки должны только профессионалы. Не экономьте на безопасности своих детей. Обращайтесь только к надежным фирмам, дающим долгую гарантию.</a:t>
            </a:r>
          </a:p>
        </p:txBody>
      </p:sp>
    </p:spTree>
  </p:cSld>
  <p:clrMapOvr>
    <a:masterClrMapping/>
  </p:clrMapOvr>
  <p:transition spd="slow">
    <p:fade thruBlk="1"/>
    <p:sndAc>
      <p:stSnd>
        <p:snd r:embed="rId2" name="chimes.wav" builtIn="1"/>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71736" y="2500306"/>
            <a:ext cx="6400800" cy="2428892"/>
          </a:xfrm>
        </p:spPr>
        <p:txBody>
          <a:bodyPr>
            <a:normAutofit lnSpcReduction="10000"/>
          </a:bodyPr>
          <a:lstStyle/>
          <a:p>
            <a:pPr algn="just"/>
            <a:r>
              <a:rPr lang="ru-RU" dirty="0">
                <a:solidFill>
                  <a:srgbClr val="002060"/>
                </a:solidFill>
              </a:rPr>
              <a:t>Невозможно сейчас </a:t>
            </a:r>
            <a:r>
              <a:rPr lang="ru-RU" dirty="0" smtClean="0">
                <a:solidFill>
                  <a:srgbClr val="002060"/>
                </a:solidFill>
              </a:rPr>
              <a:t>рассмотреть и описать все </a:t>
            </a:r>
            <a:r>
              <a:rPr lang="ru-RU" dirty="0">
                <a:solidFill>
                  <a:srgbClr val="002060"/>
                </a:solidFill>
              </a:rPr>
              <a:t>правила безопасности детей. Но мы надеемся, что эта памятка поможет </a:t>
            </a:r>
            <a:r>
              <a:rPr lang="ru-RU" dirty="0" smtClean="0">
                <a:solidFill>
                  <a:srgbClr val="002060"/>
                </a:solidFill>
              </a:rPr>
              <a:t>сохранить здоровье наших </a:t>
            </a:r>
            <a:r>
              <a:rPr lang="ru-RU" dirty="0">
                <a:solidFill>
                  <a:srgbClr val="002060"/>
                </a:solidFill>
              </a:rPr>
              <a:t>детей.</a:t>
            </a:r>
          </a:p>
        </p:txBody>
      </p:sp>
      <p:sp>
        <p:nvSpPr>
          <p:cNvPr id="4" name="Заголовок 1"/>
          <p:cNvSpPr txBox="1">
            <a:spLocks/>
          </p:cNvSpPr>
          <p:nvPr/>
        </p:nvSpPr>
        <p:spPr>
          <a:xfrm>
            <a:off x="-285784" y="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400" b="1" i="0" u="none" strike="noStrike" kern="1200" cap="none" spc="0" normalizeH="0" baseline="0" noProof="0" smtClean="0">
                <a:ln>
                  <a:noFill/>
                </a:ln>
                <a:solidFill>
                  <a:srgbClr val="C00000"/>
                </a:solidFill>
                <a:effectLst/>
                <a:uLnTx/>
                <a:uFillTx/>
                <a:latin typeface="Times New Roman" pitchFamily="18" charset="0"/>
                <a:ea typeface="+mj-ea"/>
                <a:cs typeface="Times New Roman" pitchFamily="18" charset="0"/>
              </a:rPr>
              <a:t>«Ребенок один дома… родители, закройте окна».</a:t>
            </a:r>
            <a:endParaRPr kumimoji="0" lang="ru-RU" sz="4400" b="0"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sp>
        <p:nvSpPr>
          <p:cNvPr id="6" name="Подзаголовок 2"/>
          <p:cNvSpPr txBox="1">
            <a:spLocks/>
          </p:cNvSpPr>
          <p:nvPr/>
        </p:nvSpPr>
        <p:spPr>
          <a:xfrm>
            <a:off x="0" y="6143596"/>
            <a:ext cx="4429124" cy="714404"/>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rgbClr val="002060"/>
                </a:solidFill>
                <a:effectLst/>
                <a:uLnTx/>
                <a:uFillTx/>
                <a:latin typeface="+mn-lt"/>
                <a:ea typeface="+mn-ea"/>
                <a:cs typeface="+mn-cs"/>
                <a:hlinkClick r:id="rId3"/>
              </a:rPr>
              <a:t>http://www.stpschool.ru</a:t>
            </a:r>
            <a:endParaRPr kumimoji="0" lang="ru-RU" sz="3200" b="0" i="0" u="none" strike="noStrike" kern="1200" cap="none" spc="0" normalizeH="0" baseline="0" noProof="0" dirty="0" smtClean="0">
              <a:ln>
                <a:noFill/>
              </a:ln>
              <a:solidFill>
                <a:srgbClr val="002060"/>
              </a:solidFill>
              <a:effectLst/>
              <a:uLnTx/>
              <a:uFillTx/>
              <a:latin typeface="+mn-lt"/>
              <a:ea typeface="+mn-ea"/>
              <a:cs typeface="+mn-cs"/>
            </a:endParaRPr>
          </a:p>
        </p:txBody>
      </p:sp>
    </p:spTree>
  </p:cSld>
  <p:clrMapOvr>
    <a:masterClrMapping/>
  </p:clrMapOvr>
  <p:transition spd="slow">
    <p:fade thruBlk="1"/>
    <p:sndAc>
      <p:stSnd>
        <p:snd r:embed="rId2" name="chimes.wav" builtIn="1"/>
      </p:stSnd>
    </p:sndAc>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976</Words>
  <Application>Microsoft Office PowerPoint</Application>
  <PresentationFormat>Экран (4:3)</PresentationFormat>
  <Paragraphs>40</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«Ребенок один дома… родители, закройте окна».</vt:lpstr>
      <vt:lpstr>Безопасность детей в наших руках…</vt:lpstr>
      <vt:lpstr>Безопасность детей в наших руках…</vt:lpstr>
      <vt:lpstr>Безопасность детей в наших руках…</vt:lpstr>
      <vt:lpstr>Безопасность детей в наших руках…</vt:lpstr>
      <vt:lpstr>Родители, не забывайте об этом, находясь вне своего дома или квартиры.</vt:lpstr>
      <vt:lpstr>Как защитить ребенка от падения из окна?</vt:lpstr>
      <vt:lpstr>Как защитить ребенка от падения из окна?</vt:lpstr>
      <vt:lpstr>Как защитить ребенка от падения из окна?</vt:lpstr>
      <vt:lpstr>Обратите внимание.</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«Ребенок один дома… родители, закройте окна».</dc:title>
  <dc:creator>User</dc:creator>
  <cp:lastModifiedBy>User</cp:lastModifiedBy>
  <cp:revision>3</cp:revision>
  <dcterms:created xsi:type="dcterms:W3CDTF">2015-09-23T17:40:02Z</dcterms:created>
  <dcterms:modified xsi:type="dcterms:W3CDTF">2015-09-23T18:03:56Z</dcterms:modified>
</cp:coreProperties>
</file>